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96" d="100"/>
          <a:sy n="96" d="100"/>
        </p:scale>
        <p:origin x="10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91269-4E84-3547-B438-E41AFF1502A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EC0A1-640B-AA4D-9CE4-A7346FC0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6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EC0A1-640B-AA4D-9CE4-A7346FC01E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2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4676D-9C88-6040-AB6A-167FE2B7BBFC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98E2-50C9-4543-A421-9B9FCDD8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0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4676D-9C88-6040-AB6A-167FE2B7BBFC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98E2-50C9-4543-A421-9B9FCDD8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0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4676D-9C88-6040-AB6A-167FE2B7BBFC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98E2-50C9-4543-A421-9B9FCDD8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35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4676D-9C88-6040-AB6A-167FE2B7BBFC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98E2-50C9-4543-A421-9B9FCDD8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4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4676D-9C88-6040-AB6A-167FE2B7BBFC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98E2-50C9-4543-A421-9B9FCDD8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9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4676D-9C88-6040-AB6A-167FE2B7BBFC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98E2-50C9-4543-A421-9B9FCDD8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9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4676D-9C88-6040-AB6A-167FE2B7BBFC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98E2-50C9-4543-A421-9B9FCDD8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3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4676D-9C88-6040-AB6A-167FE2B7BBFC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98E2-50C9-4543-A421-9B9FCDD8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50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4676D-9C88-6040-AB6A-167FE2B7BBFC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98E2-50C9-4543-A421-9B9FCDD8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45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4676D-9C88-6040-AB6A-167FE2B7BBFC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98E2-50C9-4543-A421-9B9FCDD8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8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4676D-9C88-6040-AB6A-167FE2B7BBFC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98E2-50C9-4543-A421-9B9FCDD8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0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4676D-9C88-6040-AB6A-167FE2B7BBFC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398E2-50C9-4543-A421-9B9FCDD8F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3691694-8FC2-3145-AC28-B553E1B55FE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4"/>
            <a:ext cx="9144000" cy="6856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7BD64-5842-BC43-B1EC-94E32B174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004457"/>
            <a:ext cx="7772400" cy="849085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Clarendon LT Std" panose="02040704040505020204" pitchFamily="18" charset="0"/>
              </a:rPr>
              <a:t>Spaces for Wellbeing</a:t>
            </a:r>
          </a:p>
        </p:txBody>
      </p:sp>
    </p:spTree>
    <p:extLst>
      <p:ext uri="{BB962C8B-B14F-4D97-AF65-F5344CB8AC3E}">
        <p14:creationId xmlns:p14="http://schemas.microsoft.com/office/powerpoint/2010/main" val="476258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3CBDD30-2431-0D44-9689-E2DECAD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18DCD5-A693-C24D-B2C5-D081B5FEBE98}"/>
              </a:ext>
            </a:extLst>
          </p:cNvPr>
          <p:cNvSpPr txBox="1"/>
          <p:nvPr/>
        </p:nvSpPr>
        <p:spPr>
          <a:xfrm>
            <a:off x="315686" y="667120"/>
            <a:ext cx="42563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larendon LT Std" panose="02040704040505020204" pitchFamily="18" charset="0"/>
              </a:rPr>
              <a:t>When your wellbeing was </a:t>
            </a:r>
          </a:p>
          <a:p>
            <a:r>
              <a:rPr lang="en-GB" sz="3200" dirty="0">
                <a:latin typeface="Clarendon LT Std" panose="02040704040505020204" pitchFamily="18" charset="0"/>
              </a:rPr>
              <a:t>at its best it was like what?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308BC-47B0-BD4C-BC14-B0256D567A8F}"/>
              </a:ext>
            </a:extLst>
          </p:cNvPr>
          <p:cNvSpPr txBox="1"/>
          <p:nvPr/>
        </p:nvSpPr>
        <p:spPr>
          <a:xfrm>
            <a:off x="315686" y="5391521"/>
            <a:ext cx="406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larendon LT Std" panose="02040704040505020204" pitchFamily="18" charset="0"/>
              </a:rPr>
              <a:t>I was…</a:t>
            </a:r>
          </a:p>
        </p:txBody>
      </p:sp>
    </p:spTree>
    <p:extLst>
      <p:ext uri="{BB962C8B-B14F-4D97-AF65-F5344CB8AC3E}">
        <p14:creationId xmlns:p14="http://schemas.microsoft.com/office/powerpoint/2010/main" val="3723171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DE0A8E6A-6A56-5F4F-935A-90B077D13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DE56D5-F3D1-D040-BB8C-DBE6EC8F2014}"/>
              </a:ext>
            </a:extLst>
          </p:cNvPr>
          <p:cNvSpPr txBox="1"/>
          <p:nvPr/>
        </p:nvSpPr>
        <p:spPr>
          <a:xfrm>
            <a:off x="4669972" y="732435"/>
            <a:ext cx="42563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larendon LT Std" panose="02040704040505020204" pitchFamily="18" charset="0"/>
              </a:rPr>
              <a:t>When your TEAM’S wellbeing was </a:t>
            </a:r>
          </a:p>
          <a:p>
            <a:r>
              <a:rPr lang="en-GB" sz="3200" dirty="0">
                <a:latin typeface="Clarendon LT Std" panose="02040704040505020204" pitchFamily="18" charset="0"/>
              </a:rPr>
              <a:t>at its best it was like what?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790F3-ED71-4348-A806-010527F84AAB}"/>
              </a:ext>
            </a:extLst>
          </p:cNvPr>
          <p:cNvSpPr txBox="1"/>
          <p:nvPr/>
        </p:nvSpPr>
        <p:spPr>
          <a:xfrm>
            <a:off x="4669972" y="5391521"/>
            <a:ext cx="406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larendon LT Std" panose="02040704040505020204" pitchFamily="18" charset="0"/>
              </a:rPr>
              <a:t>We were…</a:t>
            </a:r>
          </a:p>
        </p:txBody>
      </p:sp>
    </p:spTree>
    <p:extLst>
      <p:ext uri="{BB962C8B-B14F-4D97-AF65-F5344CB8AC3E}">
        <p14:creationId xmlns:p14="http://schemas.microsoft.com/office/powerpoint/2010/main" val="4263989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7CC032B-BB90-154C-9957-464C4E7CB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49C1BB-0E45-DA4B-B075-44BDAB61AE45}"/>
              </a:ext>
            </a:extLst>
          </p:cNvPr>
          <p:cNvSpPr txBox="1"/>
          <p:nvPr/>
        </p:nvSpPr>
        <p:spPr>
          <a:xfrm>
            <a:off x="315686" y="667120"/>
            <a:ext cx="42563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larendon LT Std" panose="02040704040505020204" pitchFamily="18" charset="0"/>
              </a:rPr>
              <a:t>When your Organisation’s </a:t>
            </a:r>
          </a:p>
          <a:p>
            <a:r>
              <a:rPr lang="en-GB" sz="3200" dirty="0">
                <a:latin typeface="Clarendon LT Std" panose="02040704040505020204" pitchFamily="18" charset="0"/>
              </a:rPr>
              <a:t>wellbeing was </a:t>
            </a:r>
          </a:p>
          <a:p>
            <a:r>
              <a:rPr lang="en-GB" sz="3200" dirty="0">
                <a:latin typeface="Clarendon LT Std" panose="02040704040505020204" pitchFamily="18" charset="0"/>
              </a:rPr>
              <a:t>at its best it was like what?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8F222-A612-8249-BC59-314AE8995882}"/>
              </a:ext>
            </a:extLst>
          </p:cNvPr>
          <p:cNvSpPr txBox="1"/>
          <p:nvPr/>
        </p:nvSpPr>
        <p:spPr>
          <a:xfrm>
            <a:off x="315686" y="5606105"/>
            <a:ext cx="406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larendon LT Std" panose="02040704040505020204" pitchFamily="18" charset="0"/>
              </a:rPr>
              <a:t>They was…</a:t>
            </a:r>
          </a:p>
        </p:txBody>
      </p:sp>
    </p:spTree>
    <p:extLst>
      <p:ext uri="{BB962C8B-B14F-4D97-AF65-F5344CB8AC3E}">
        <p14:creationId xmlns:p14="http://schemas.microsoft.com/office/powerpoint/2010/main" val="3401576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0A7C7B6-DDDF-3148-A21E-48CD244F9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D23C0-50C7-D245-BD98-2F38C4F55672}"/>
              </a:ext>
            </a:extLst>
          </p:cNvPr>
          <p:cNvSpPr txBox="1"/>
          <p:nvPr/>
        </p:nvSpPr>
        <p:spPr>
          <a:xfrm>
            <a:off x="4669972" y="2890391"/>
            <a:ext cx="4060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larendon LT Std" panose="02040704040505020204" pitchFamily="18" charset="0"/>
              </a:rPr>
              <a:t>Back to the JAMBOARDS...</a:t>
            </a:r>
          </a:p>
        </p:txBody>
      </p:sp>
    </p:spTree>
    <p:extLst>
      <p:ext uri="{BB962C8B-B14F-4D97-AF65-F5344CB8AC3E}">
        <p14:creationId xmlns:p14="http://schemas.microsoft.com/office/powerpoint/2010/main" val="226571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EAD9BD1C-B653-4042-9420-F5F00FE49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81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2B4B0D9-24B0-FA45-A4CA-03B753550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199592-C88C-2E4F-814E-906417359D46}"/>
              </a:ext>
            </a:extLst>
          </p:cNvPr>
          <p:cNvSpPr txBox="1">
            <a:spLocks/>
          </p:cNvSpPr>
          <p:nvPr/>
        </p:nvSpPr>
        <p:spPr>
          <a:xfrm>
            <a:off x="685800" y="4713510"/>
            <a:ext cx="7772400" cy="14151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latin typeface="Clarendon LT Std" panose="02040704040505020204" pitchFamily="18" charset="0"/>
              </a:rPr>
              <a:t>Dream</a:t>
            </a:r>
          </a:p>
          <a:p>
            <a:pPr algn="ctr"/>
            <a:r>
              <a:rPr lang="en-GB" sz="3200" dirty="0">
                <a:latin typeface="Clarendon LT Std" panose="02040704040505020204" pitchFamily="18" charset="0"/>
              </a:rPr>
              <a:t>What would you like to have happen?</a:t>
            </a:r>
          </a:p>
        </p:txBody>
      </p:sp>
    </p:spTree>
    <p:extLst>
      <p:ext uri="{BB962C8B-B14F-4D97-AF65-F5344CB8AC3E}">
        <p14:creationId xmlns:p14="http://schemas.microsoft.com/office/powerpoint/2010/main" val="1488944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FC0461F-44D4-A240-8B2C-2FC1FAE5B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9B486-8DF1-3D45-9866-F552FE63E02B}"/>
              </a:ext>
            </a:extLst>
          </p:cNvPr>
          <p:cNvSpPr txBox="1"/>
          <p:nvPr/>
        </p:nvSpPr>
        <p:spPr>
          <a:xfrm>
            <a:off x="4669972" y="2890391"/>
            <a:ext cx="4060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larendon LT Std" panose="02040704040505020204" pitchFamily="18" charset="0"/>
              </a:rPr>
              <a:t>Back to the JAMBOARDS...</a:t>
            </a:r>
          </a:p>
        </p:txBody>
      </p:sp>
    </p:spTree>
    <p:extLst>
      <p:ext uri="{BB962C8B-B14F-4D97-AF65-F5344CB8AC3E}">
        <p14:creationId xmlns:p14="http://schemas.microsoft.com/office/powerpoint/2010/main" val="4198573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8BC8271-B967-6849-B4BF-B3B68CDA4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821814-6EF7-5747-A792-56D5CD763FF3}"/>
              </a:ext>
            </a:extLst>
          </p:cNvPr>
          <p:cNvSpPr txBox="1">
            <a:spLocks/>
          </p:cNvSpPr>
          <p:nvPr/>
        </p:nvSpPr>
        <p:spPr>
          <a:xfrm>
            <a:off x="683078" y="2982685"/>
            <a:ext cx="7777843" cy="15675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bg1"/>
                </a:solidFill>
                <a:latin typeface="Clarendon LT Std" panose="02040704040505020204" pitchFamily="18" charset="0"/>
              </a:rPr>
              <a:t>Spaces for Wellbeing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Clarendon LT Std" panose="02040704040505020204" pitchFamily="18" charset="0"/>
              </a:rPr>
              <a:t>Part 2 Supporting Education Staff</a:t>
            </a:r>
          </a:p>
        </p:txBody>
      </p:sp>
    </p:spTree>
    <p:extLst>
      <p:ext uri="{BB962C8B-B14F-4D97-AF65-F5344CB8AC3E}">
        <p14:creationId xmlns:p14="http://schemas.microsoft.com/office/powerpoint/2010/main" val="4245812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0D50F0C8-C6D8-514B-8A55-2C9A3B362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FCD3E4-76B3-F349-BE59-DB977D03B6E2}"/>
              </a:ext>
            </a:extLst>
          </p:cNvPr>
          <p:cNvSpPr txBox="1">
            <a:spLocks/>
          </p:cNvSpPr>
          <p:nvPr/>
        </p:nvSpPr>
        <p:spPr>
          <a:xfrm>
            <a:off x="685800" y="674910"/>
            <a:ext cx="7772400" cy="5987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Clarendon LT Std" panose="02040704040505020204" pitchFamily="18" charset="0"/>
              </a:rPr>
              <a:t>Tidy up the </a:t>
            </a:r>
            <a:r>
              <a:rPr lang="en-GB" sz="3200" dirty="0" err="1">
                <a:latin typeface="Clarendon LT Std" panose="02040704040505020204" pitchFamily="18" charset="0"/>
              </a:rPr>
              <a:t>Jamboard</a:t>
            </a:r>
            <a:endParaRPr lang="en-GB" sz="3200" dirty="0">
              <a:latin typeface="Clarendon LT Std" panose="020407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87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216286-C7F6-134D-AE04-CE7FD24D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06F594-79AE-1240-8BB5-80F9114FD599}"/>
              </a:ext>
            </a:extLst>
          </p:cNvPr>
          <p:cNvSpPr txBox="1">
            <a:spLocks/>
          </p:cNvSpPr>
          <p:nvPr/>
        </p:nvSpPr>
        <p:spPr>
          <a:xfrm>
            <a:off x="685800" y="674910"/>
            <a:ext cx="7772400" cy="5987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Clarendon LT Std" panose="02040704040505020204" pitchFamily="18" charset="0"/>
              </a:rPr>
              <a:t>Post it app helps sort it out</a:t>
            </a:r>
          </a:p>
        </p:txBody>
      </p:sp>
    </p:spTree>
    <p:extLst>
      <p:ext uri="{BB962C8B-B14F-4D97-AF65-F5344CB8AC3E}">
        <p14:creationId xmlns:p14="http://schemas.microsoft.com/office/powerpoint/2010/main" val="43459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drawing, vector graphics&#10;&#10;Description automatically generated">
            <a:extLst>
              <a:ext uri="{FF2B5EF4-FFF2-40B4-BE49-F238E27FC236}">
                <a16:creationId xmlns:a16="http://schemas.microsoft.com/office/drawing/2014/main" id="{D3A7D9A6-A0B6-194F-A907-98650576512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27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A25277-07F3-6D46-864F-8300CC35E793}"/>
              </a:ext>
            </a:extLst>
          </p:cNvPr>
          <p:cNvSpPr txBox="1">
            <a:spLocks/>
          </p:cNvSpPr>
          <p:nvPr/>
        </p:nvSpPr>
        <p:spPr>
          <a:xfrm>
            <a:off x="685800" y="3004457"/>
            <a:ext cx="7772400" cy="849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latin typeface="Clarendon LT Std" panose="02040704040505020204" pitchFamily="18" charset="0"/>
              </a:rPr>
              <a:t>Housekeeping</a:t>
            </a:r>
          </a:p>
        </p:txBody>
      </p:sp>
    </p:spTree>
    <p:extLst>
      <p:ext uri="{BB962C8B-B14F-4D97-AF65-F5344CB8AC3E}">
        <p14:creationId xmlns:p14="http://schemas.microsoft.com/office/powerpoint/2010/main" val="3974200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D51F4154-82FA-7342-9316-C22E2521E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E7B12CE-61AC-E944-A316-0A76286A3624}"/>
              </a:ext>
            </a:extLst>
          </p:cNvPr>
          <p:cNvSpPr txBox="1">
            <a:spLocks/>
          </p:cNvSpPr>
          <p:nvPr/>
        </p:nvSpPr>
        <p:spPr>
          <a:xfrm>
            <a:off x="424542" y="664025"/>
            <a:ext cx="8294916" cy="5987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spc="-150" dirty="0">
                <a:latin typeface="Clarendon LT Std" panose="02040704040505020204" pitchFamily="18" charset="0"/>
              </a:rPr>
              <a:t>Mapping your dreams to the Wellbeing Grid </a:t>
            </a:r>
          </a:p>
        </p:txBody>
      </p:sp>
    </p:spTree>
    <p:extLst>
      <p:ext uri="{BB962C8B-B14F-4D97-AF65-F5344CB8AC3E}">
        <p14:creationId xmlns:p14="http://schemas.microsoft.com/office/powerpoint/2010/main" val="1360974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AD1E46E-EC56-B344-B794-300707A11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86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 with low confidence">
            <a:extLst>
              <a:ext uri="{FF2B5EF4-FFF2-40B4-BE49-F238E27FC236}">
                <a16:creationId xmlns:a16="http://schemas.microsoft.com/office/drawing/2014/main" id="{AFD8C2B6-2921-3D48-9105-EF0B23ADA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97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425AFDB9-68E4-5E42-ABC2-4B942A38A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6250DB-F151-B74F-969B-6C4CA3783957}"/>
              </a:ext>
            </a:extLst>
          </p:cNvPr>
          <p:cNvSpPr txBox="1">
            <a:spLocks/>
          </p:cNvSpPr>
          <p:nvPr/>
        </p:nvSpPr>
        <p:spPr>
          <a:xfrm>
            <a:off x="685800" y="5366653"/>
            <a:ext cx="7772400" cy="849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latin typeface="Clarendon LT Std" panose="02040704040505020204" pitchFamily="18" charset="0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4169431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3575099-39B2-E64E-A586-8065FF946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617109-D811-8A4B-97EB-EB5648D92511}"/>
              </a:ext>
            </a:extLst>
          </p:cNvPr>
          <p:cNvSpPr txBox="1">
            <a:spLocks/>
          </p:cNvSpPr>
          <p:nvPr/>
        </p:nvSpPr>
        <p:spPr>
          <a:xfrm>
            <a:off x="685800" y="674910"/>
            <a:ext cx="7772400" cy="5987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Clarendon LT Std" panose="02040704040505020204" pitchFamily="18" charset="0"/>
              </a:rPr>
              <a:t>Outside and free</a:t>
            </a:r>
          </a:p>
        </p:txBody>
      </p:sp>
    </p:spTree>
    <p:extLst>
      <p:ext uri="{BB962C8B-B14F-4D97-AF65-F5344CB8AC3E}">
        <p14:creationId xmlns:p14="http://schemas.microsoft.com/office/powerpoint/2010/main" val="2481403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AE7F10D-2EC6-954C-8B54-F53BF9678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971"/>
            <a:ext cx="9144000" cy="69559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0517D3-BC7D-0345-8962-F5BF67127473}"/>
              </a:ext>
            </a:extLst>
          </p:cNvPr>
          <p:cNvSpPr txBox="1">
            <a:spLocks/>
          </p:cNvSpPr>
          <p:nvPr/>
        </p:nvSpPr>
        <p:spPr>
          <a:xfrm>
            <a:off x="685800" y="674911"/>
            <a:ext cx="7772400" cy="5334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Clarendon LT Std" panose="02040704040505020204" pitchFamily="18" charset="0"/>
              </a:rPr>
              <a:t>Bring the outside into the workplace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97EE1F-90AC-DF4C-BC04-E4C21F9A08A0}"/>
              </a:ext>
            </a:extLst>
          </p:cNvPr>
          <p:cNvSpPr txBox="1">
            <a:spLocks/>
          </p:cNvSpPr>
          <p:nvPr/>
        </p:nvSpPr>
        <p:spPr>
          <a:xfrm>
            <a:off x="685800" y="1306284"/>
            <a:ext cx="7772400" cy="8708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dirty="0">
                <a:latin typeface="Clarendon LT Std Light" panose="02040604040505020204" pitchFamily="18" charset="0"/>
              </a:rPr>
              <a:t>Research shows you don’t have to go far or spend long outside to get the benefits. Just getting outside and walking for 5 minutes at a time improves both mood and self esteem</a:t>
            </a:r>
            <a:r>
              <a:rPr lang="en-GB" sz="1600" dirty="0">
                <a:latin typeface="Clarendon LT Std" panose="0204070404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394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63C45889-AD3A-0B4F-9107-57BE0C237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9E182B1-74B0-6E4C-AD00-1C045083D57F}"/>
              </a:ext>
            </a:extLst>
          </p:cNvPr>
          <p:cNvSpPr txBox="1">
            <a:spLocks/>
          </p:cNvSpPr>
          <p:nvPr/>
        </p:nvSpPr>
        <p:spPr>
          <a:xfrm>
            <a:off x="685800" y="5366658"/>
            <a:ext cx="7772400" cy="849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bg1"/>
                </a:solidFill>
                <a:latin typeface="Clarendon LT Std" panose="02040704040505020204" pitchFamily="18" charset="0"/>
              </a:rPr>
              <a:t>Dream</a:t>
            </a:r>
          </a:p>
        </p:txBody>
      </p:sp>
    </p:spTree>
    <p:extLst>
      <p:ext uri="{BB962C8B-B14F-4D97-AF65-F5344CB8AC3E}">
        <p14:creationId xmlns:p14="http://schemas.microsoft.com/office/powerpoint/2010/main" val="1724103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building, garden&#10;&#10;Description automatically generated">
            <a:extLst>
              <a:ext uri="{FF2B5EF4-FFF2-40B4-BE49-F238E27FC236}">
                <a16:creationId xmlns:a16="http://schemas.microsoft.com/office/drawing/2014/main" id="{5716CBDA-9BF4-C14C-AF4E-5D33ADF44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4E93AC-8366-7044-8159-596F336794FB}"/>
              </a:ext>
            </a:extLst>
          </p:cNvPr>
          <p:cNvSpPr txBox="1">
            <a:spLocks/>
          </p:cNvSpPr>
          <p:nvPr/>
        </p:nvSpPr>
        <p:spPr>
          <a:xfrm>
            <a:off x="685800" y="5366658"/>
            <a:ext cx="7772400" cy="849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bg1"/>
                </a:solidFill>
                <a:latin typeface="Clarendon LT Std" panose="02040704040505020204" pitchFamily="18" charset="0"/>
              </a:rPr>
              <a:t>Reality</a:t>
            </a:r>
          </a:p>
        </p:txBody>
      </p:sp>
    </p:spTree>
    <p:extLst>
      <p:ext uri="{BB962C8B-B14F-4D97-AF65-F5344CB8AC3E}">
        <p14:creationId xmlns:p14="http://schemas.microsoft.com/office/powerpoint/2010/main" val="1896601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B37F6233-7F46-EA4C-A889-C38B75287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54C3DE2-2054-9D40-803A-3EA807CF1B8B}"/>
              </a:ext>
            </a:extLst>
          </p:cNvPr>
          <p:cNvSpPr txBox="1">
            <a:spLocks/>
          </p:cNvSpPr>
          <p:nvPr/>
        </p:nvSpPr>
        <p:spPr>
          <a:xfrm>
            <a:off x="1061357" y="2982685"/>
            <a:ext cx="7021286" cy="9144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bg1"/>
                </a:solidFill>
                <a:latin typeface="Clarendon LT Std" panose="02040704040505020204" pitchFamily="18" charset="0"/>
              </a:rPr>
              <a:t>Better is possible</a:t>
            </a:r>
          </a:p>
        </p:txBody>
      </p:sp>
    </p:spTree>
    <p:extLst>
      <p:ext uri="{BB962C8B-B14F-4D97-AF65-F5344CB8AC3E}">
        <p14:creationId xmlns:p14="http://schemas.microsoft.com/office/powerpoint/2010/main" val="4255245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BC88AAA0-4ADB-5D4B-A116-87E56214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F30D33-9738-2941-9940-8397F1EE2A26}"/>
              </a:ext>
            </a:extLst>
          </p:cNvPr>
          <p:cNvSpPr txBox="1">
            <a:spLocks/>
          </p:cNvSpPr>
          <p:nvPr/>
        </p:nvSpPr>
        <p:spPr>
          <a:xfrm>
            <a:off x="685800" y="674910"/>
            <a:ext cx="7772400" cy="5987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Clarendon LT Std" panose="02040704040505020204" pitchFamily="18" charset="0"/>
              </a:rPr>
              <a:t>Walking meetings</a:t>
            </a:r>
          </a:p>
        </p:txBody>
      </p:sp>
    </p:spTree>
    <p:extLst>
      <p:ext uri="{BB962C8B-B14F-4D97-AF65-F5344CB8AC3E}">
        <p14:creationId xmlns:p14="http://schemas.microsoft.com/office/powerpoint/2010/main" val="244276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BB68896-1F92-2349-9EF4-0650C6BB4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23E91-BD17-DB4C-BE0A-D49A36440B5A}"/>
              </a:ext>
            </a:extLst>
          </p:cNvPr>
          <p:cNvSpPr txBox="1"/>
          <p:nvPr/>
        </p:nvSpPr>
        <p:spPr>
          <a:xfrm>
            <a:off x="315686" y="2397948"/>
            <a:ext cx="40603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larendon LT Std" panose="02040704040505020204" pitchFamily="18" charset="0"/>
              </a:rPr>
              <a:t>We will be using JAMBOARDS to post feedback from the discussions.</a:t>
            </a:r>
          </a:p>
        </p:txBody>
      </p:sp>
    </p:spTree>
    <p:extLst>
      <p:ext uri="{BB962C8B-B14F-4D97-AF65-F5344CB8AC3E}">
        <p14:creationId xmlns:p14="http://schemas.microsoft.com/office/powerpoint/2010/main" val="2708243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52D097EC-4C9B-F747-8BC9-44D5ADCD0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3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EF38F2E0-6C88-0D4D-A89B-BC3946929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ED6966-173B-BD4E-A833-82D8F6E87A60}"/>
              </a:ext>
            </a:extLst>
          </p:cNvPr>
          <p:cNvSpPr txBox="1">
            <a:spLocks/>
          </p:cNvSpPr>
          <p:nvPr/>
        </p:nvSpPr>
        <p:spPr>
          <a:xfrm>
            <a:off x="685800" y="674910"/>
            <a:ext cx="7772400" cy="13171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bg1"/>
                </a:solidFill>
                <a:latin typeface="Clarendon LT Std" panose="02040704040505020204" pitchFamily="18" charset="0"/>
              </a:rPr>
              <a:t>Routes for walking meetings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Clarendon LT Std" panose="02040704040505020204" pitchFamily="18" charset="0"/>
              </a:rPr>
              <a:t>around the school</a:t>
            </a:r>
          </a:p>
        </p:txBody>
      </p:sp>
    </p:spTree>
    <p:extLst>
      <p:ext uri="{BB962C8B-B14F-4D97-AF65-F5344CB8AC3E}">
        <p14:creationId xmlns:p14="http://schemas.microsoft.com/office/powerpoint/2010/main" val="1090683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20A3037-F27E-4B4D-8402-01E9ACF2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38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9140B9A-4422-DF4C-AF03-674ACEFD5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DD7706-FD19-F64B-B092-3A8F11B7D105}"/>
              </a:ext>
            </a:extLst>
          </p:cNvPr>
          <p:cNvSpPr txBox="1">
            <a:spLocks/>
          </p:cNvSpPr>
          <p:nvPr/>
        </p:nvSpPr>
        <p:spPr>
          <a:xfrm>
            <a:off x="408214" y="674910"/>
            <a:ext cx="8327571" cy="5987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Clarendon LT Std" panose="02040704040505020204" pitchFamily="18" charset="0"/>
              </a:rPr>
              <a:t>Now its your turn – add your own grid </a:t>
            </a:r>
          </a:p>
        </p:txBody>
      </p:sp>
    </p:spTree>
    <p:extLst>
      <p:ext uri="{BB962C8B-B14F-4D97-AF65-F5344CB8AC3E}">
        <p14:creationId xmlns:p14="http://schemas.microsoft.com/office/powerpoint/2010/main" val="2682233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06EA3F90-ACD8-6E41-A7C1-A055BB9EA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0025AB-2C30-3940-AD28-5DED373EF3E1}"/>
              </a:ext>
            </a:extLst>
          </p:cNvPr>
          <p:cNvSpPr txBox="1">
            <a:spLocks/>
          </p:cNvSpPr>
          <p:nvPr/>
        </p:nvSpPr>
        <p:spPr>
          <a:xfrm>
            <a:off x="685800" y="5366653"/>
            <a:ext cx="7772400" cy="849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latin typeface="Clarendon LT Std" panose="02040704040505020204" pitchFamily="18" charset="0"/>
              </a:rPr>
              <a:t>Deliver</a:t>
            </a:r>
          </a:p>
        </p:txBody>
      </p:sp>
    </p:spTree>
    <p:extLst>
      <p:ext uri="{BB962C8B-B14F-4D97-AF65-F5344CB8AC3E}">
        <p14:creationId xmlns:p14="http://schemas.microsoft.com/office/powerpoint/2010/main" val="3196740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0ED0C637-21D3-5641-9643-7488F269A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4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74B94A6-CB04-5D44-B620-E89EDF537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43333B-D96C-D64B-8FD9-15E359CE0961}"/>
              </a:ext>
            </a:extLst>
          </p:cNvPr>
          <p:cNvSpPr txBox="1">
            <a:spLocks/>
          </p:cNvSpPr>
          <p:nvPr/>
        </p:nvSpPr>
        <p:spPr>
          <a:xfrm>
            <a:off x="685800" y="4713514"/>
            <a:ext cx="7772400" cy="15022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bg1"/>
                </a:solidFill>
                <a:latin typeface="Clarendon LT Std" panose="02040704040505020204" pitchFamily="18" charset="0"/>
              </a:rPr>
              <a:t>When? Where? What? Who? What? Why?</a:t>
            </a:r>
          </a:p>
        </p:txBody>
      </p:sp>
    </p:spTree>
    <p:extLst>
      <p:ext uri="{BB962C8B-B14F-4D97-AF65-F5344CB8AC3E}">
        <p14:creationId xmlns:p14="http://schemas.microsoft.com/office/powerpoint/2010/main" val="500390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2600CF5-D3DA-E848-AC53-AD48E728C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971B3D-3435-EE47-A247-BC2064CE74C3}"/>
              </a:ext>
            </a:extLst>
          </p:cNvPr>
          <p:cNvSpPr txBox="1">
            <a:spLocks/>
          </p:cNvSpPr>
          <p:nvPr/>
        </p:nvSpPr>
        <p:spPr>
          <a:xfrm>
            <a:off x="3069771" y="751111"/>
            <a:ext cx="5666014" cy="4680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dirty="0">
                <a:latin typeface="Clarendon LT Std Light" panose="02040604040505020204" pitchFamily="18" charset="0"/>
              </a:rPr>
              <a:t>Outdoor staff space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B9772A-F109-F64C-8057-E88716CD1900}"/>
              </a:ext>
            </a:extLst>
          </p:cNvPr>
          <p:cNvSpPr txBox="1">
            <a:spLocks/>
          </p:cNvSpPr>
          <p:nvPr/>
        </p:nvSpPr>
        <p:spPr>
          <a:xfrm>
            <a:off x="3069771" y="1774368"/>
            <a:ext cx="5666014" cy="4680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dirty="0">
                <a:latin typeface="Clarendon LT Std Light" panose="02040604040505020204" pitchFamily="18" charset="0"/>
              </a:rPr>
              <a:t>Decrease stress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685488-A21B-8B44-86A9-50F21D30B75D}"/>
              </a:ext>
            </a:extLst>
          </p:cNvPr>
          <p:cNvSpPr txBox="1">
            <a:spLocks/>
          </p:cNvSpPr>
          <p:nvPr/>
        </p:nvSpPr>
        <p:spPr>
          <a:xfrm>
            <a:off x="3069771" y="2547252"/>
            <a:ext cx="5666014" cy="838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dirty="0">
                <a:latin typeface="Clarendon LT Std Light" panose="02040604040505020204" pitchFamily="18" charset="0"/>
              </a:rPr>
              <a:t>School grounds /</a:t>
            </a:r>
          </a:p>
          <a:p>
            <a:r>
              <a:rPr lang="en-GB" sz="2600" dirty="0">
                <a:latin typeface="Clarendon LT Std Light" panose="02040604040505020204" pitchFamily="18" charset="0"/>
              </a:rPr>
              <a:t>Community space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834DD7-508D-4E41-9A11-0E6F9075F537}"/>
              </a:ext>
            </a:extLst>
          </p:cNvPr>
          <p:cNvSpPr txBox="1">
            <a:spLocks/>
          </p:cNvSpPr>
          <p:nvPr/>
        </p:nvSpPr>
        <p:spPr>
          <a:xfrm>
            <a:off x="3069771" y="3516081"/>
            <a:ext cx="5666014" cy="838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dirty="0">
                <a:latin typeface="Clarendon LT Std Light" panose="02040604040505020204" pitchFamily="18" charset="0"/>
              </a:rPr>
              <a:t>Art school / Local architects /</a:t>
            </a:r>
          </a:p>
          <a:p>
            <a:r>
              <a:rPr lang="en-GB" sz="2600" dirty="0" err="1">
                <a:latin typeface="Clarendon LT Std Light" panose="02040604040505020204" pitchFamily="18" charset="0"/>
              </a:rPr>
              <a:t>Mens</a:t>
            </a:r>
            <a:r>
              <a:rPr lang="en-GB" sz="2600" dirty="0">
                <a:latin typeface="Clarendon LT Std Light" panose="02040604040505020204" pitchFamily="18" charset="0"/>
              </a:rPr>
              <a:t> shed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83471F-C5D3-3F4C-9143-BF8CFFA86B6D}"/>
              </a:ext>
            </a:extLst>
          </p:cNvPr>
          <p:cNvSpPr txBox="1">
            <a:spLocks/>
          </p:cNvSpPr>
          <p:nvPr/>
        </p:nvSpPr>
        <p:spPr>
          <a:xfrm>
            <a:off x="3069771" y="4528453"/>
            <a:ext cx="5666014" cy="838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dirty="0">
                <a:latin typeface="Clarendon LT Std Light" panose="02040604040505020204" pitchFamily="18" charset="0"/>
              </a:rPr>
              <a:t>Stalled spaces funding /</a:t>
            </a:r>
          </a:p>
          <a:p>
            <a:r>
              <a:rPr lang="en-GB" sz="2600" dirty="0">
                <a:latin typeface="Clarendon LT Std Light" panose="02040604040505020204" pitchFamily="18" charset="0"/>
              </a:rPr>
              <a:t>RHS project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55682-B818-EB4B-B4F3-9CF2338D9619}"/>
              </a:ext>
            </a:extLst>
          </p:cNvPr>
          <p:cNvSpPr txBox="1">
            <a:spLocks/>
          </p:cNvSpPr>
          <p:nvPr/>
        </p:nvSpPr>
        <p:spPr>
          <a:xfrm>
            <a:off x="3069771" y="5497282"/>
            <a:ext cx="5666014" cy="8382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dirty="0">
                <a:latin typeface="Clarendon LT Std Light" panose="02040604040505020204" pitchFamily="18" charset="0"/>
              </a:rPr>
              <a:t>6 months to plan and </a:t>
            </a:r>
          </a:p>
          <a:p>
            <a:r>
              <a:rPr lang="en-GB" sz="2600" dirty="0">
                <a:latin typeface="Clarendon LT Std Light" panose="02040604040505020204" pitchFamily="18" charset="0"/>
              </a:rPr>
              <a:t>identify funding</a:t>
            </a:r>
          </a:p>
        </p:txBody>
      </p:sp>
    </p:spTree>
    <p:extLst>
      <p:ext uri="{BB962C8B-B14F-4D97-AF65-F5344CB8AC3E}">
        <p14:creationId xmlns:p14="http://schemas.microsoft.com/office/powerpoint/2010/main" val="4289987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8AF181B-3117-C545-BC26-3BB98633B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D9C67C-734B-0246-A9B4-059360D23AD1}"/>
              </a:ext>
            </a:extLst>
          </p:cNvPr>
          <p:cNvSpPr txBox="1">
            <a:spLocks/>
          </p:cNvSpPr>
          <p:nvPr/>
        </p:nvSpPr>
        <p:spPr>
          <a:xfrm>
            <a:off x="3069771" y="751111"/>
            <a:ext cx="5666014" cy="4680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dirty="0">
                <a:latin typeface="Clarendon LT Std Light" panose="02040604040505020204" pitchFamily="18" charset="0"/>
              </a:rPr>
              <a:t>Walking meetings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C52885-5600-C344-AB23-8EC38B307407}"/>
              </a:ext>
            </a:extLst>
          </p:cNvPr>
          <p:cNvSpPr txBox="1">
            <a:spLocks/>
          </p:cNvSpPr>
          <p:nvPr/>
        </p:nvSpPr>
        <p:spPr>
          <a:xfrm>
            <a:off x="3069770" y="1589313"/>
            <a:ext cx="5910943" cy="78376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dirty="0">
                <a:latin typeface="Clarendon LT Std Light" panose="02040604040505020204" pitchFamily="18" charset="0"/>
              </a:rPr>
              <a:t>Creative thinking / Social distancing / Community visibility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F24F95-BE11-FB45-8CBA-A2388250B1D1}"/>
              </a:ext>
            </a:extLst>
          </p:cNvPr>
          <p:cNvSpPr txBox="1">
            <a:spLocks/>
          </p:cNvSpPr>
          <p:nvPr/>
        </p:nvSpPr>
        <p:spPr>
          <a:xfrm>
            <a:off x="3069771" y="2732302"/>
            <a:ext cx="5666014" cy="4590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dirty="0">
                <a:latin typeface="Clarendon LT Std Light" panose="02040604040505020204" pitchFamily="18" charset="0"/>
              </a:rPr>
              <a:t>Within 30mins of School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BBB111-8618-D14D-A888-40017A05763E}"/>
              </a:ext>
            </a:extLst>
          </p:cNvPr>
          <p:cNvSpPr txBox="1">
            <a:spLocks/>
          </p:cNvSpPr>
          <p:nvPr/>
        </p:nvSpPr>
        <p:spPr>
          <a:xfrm>
            <a:off x="3069771" y="3461656"/>
            <a:ext cx="5791200" cy="8599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>
                <a:latin typeface="Clarendon LT Std Light" panose="02040604040505020204" pitchFamily="18" charset="0"/>
              </a:rPr>
              <a:t>Geography / Modern studies department / Student project / Local Historical society / Art and Design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CC6131-281F-8B4A-9BCD-44BBDA42CF9B}"/>
              </a:ext>
            </a:extLst>
          </p:cNvPr>
          <p:cNvSpPr txBox="1">
            <a:spLocks/>
          </p:cNvSpPr>
          <p:nvPr/>
        </p:nvSpPr>
        <p:spPr>
          <a:xfrm>
            <a:off x="3069771" y="4441365"/>
            <a:ext cx="5666014" cy="9688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>
                <a:latin typeface="Clarendon LT Std Light" panose="02040604040505020204" pitchFamily="18" charset="0"/>
              </a:rPr>
              <a:t>Identify Routes / Create route maps / Design leaflets / Write guidance for staff meetings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802716D-FA39-F748-91CC-67170F5F21BF}"/>
              </a:ext>
            </a:extLst>
          </p:cNvPr>
          <p:cNvSpPr txBox="1">
            <a:spLocks/>
          </p:cNvSpPr>
          <p:nvPr/>
        </p:nvSpPr>
        <p:spPr>
          <a:xfrm>
            <a:off x="3069771" y="5703198"/>
            <a:ext cx="5666014" cy="4245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dirty="0">
                <a:latin typeface="Clarendon LT Std Light" panose="02040604040505020204" pitchFamily="18" charset="0"/>
              </a:rPr>
              <a:t>Summer / Autumn</a:t>
            </a:r>
          </a:p>
        </p:txBody>
      </p:sp>
    </p:spTree>
    <p:extLst>
      <p:ext uri="{BB962C8B-B14F-4D97-AF65-F5344CB8AC3E}">
        <p14:creationId xmlns:p14="http://schemas.microsoft.com/office/powerpoint/2010/main" val="506830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&#10;&#10;Description automatically generated with low confidence">
            <a:extLst>
              <a:ext uri="{FF2B5EF4-FFF2-40B4-BE49-F238E27FC236}">
                <a16:creationId xmlns:a16="http://schemas.microsoft.com/office/drawing/2014/main" id="{22582E4A-093F-EB42-8350-D675C4896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155C11-7680-DF4A-BB71-7AD2145880CF}"/>
              </a:ext>
            </a:extLst>
          </p:cNvPr>
          <p:cNvSpPr txBox="1">
            <a:spLocks/>
          </p:cNvSpPr>
          <p:nvPr/>
        </p:nvSpPr>
        <p:spPr>
          <a:xfrm>
            <a:off x="1061357" y="2982685"/>
            <a:ext cx="7021286" cy="15675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bg1"/>
                </a:solidFill>
                <a:latin typeface="Clarendon LT Std" panose="02040704040505020204" pitchFamily="18" charset="0"/>
              </a:rPr>
              <a:t>Next steps…</a:t>
            </a:r>
          </a:p>
        </p:txBody>
      </p:sp>
    </p:spTree>
    <p:extLst>
      <p:ext uri="{BB962C8B-B14F-4D97-AF65-F5344CB8AC3E}">
        <p14:creationId xmlns:p14="http://schemas.microsoft.com/office/powerpoint/2010/main" val="2772533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2758403-68BF-F140-AEAB-8B0D04A5C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FB88B5-57E7-C24B-8D09-3195F0B2D2C2}"/>
              </a:ext>
            </a:extLst>
          </p:cNvPr>
          <p:cNvSpPr txBox="1">
            <a:spLocks/>
          </p:cNvSpPr>
          <p:nvPr/>
        </p:nvSpPr>
        <p:spPr>
          <a:xfrm>
            <a:off x="685800" y="5366653"/>
            <a:ext cx="7772400" cy="849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latin typeface="Clarendon LT Std" panose="02040704040505020204" pitchFamily="18" charset="0"/>
              </a:rPr>
              <a:t>Appreciative Enquiry</a:t>
            </a:r>
          </a:p>
        </p:txBody>
      </p:sp>
    </p:spTree>
    <p:extLst>
      <p:ext uri="{BB962C8B-B14F-4D97-AF65-F5344CB8AC3E}">
        <p14:creationId xmlns:p14="http://schemas.microsoft.com/office/powerpoint/2010/main" val="3916831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7BF1CA1-ECD9-1449-A65C-03653CF5B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3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369D5E8-967B-D849-B20B-5023E5963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DAFA954-F3B0-0A42-B29B-008F1C5B6921}"/>
              </a:ext>
            </a:extLst>
          </p:cNvPr>
          <p:cNvSpPr txBox="1">
            <a:spLocks/>
          </p:cNvSpPr>
          <p:nvPr/>
        </p:nvSpPr>
        <p:spPr>
          <a:xfrm>
            <a:off x="685800" y="3004457"/>
            <a:ext cx="7772400" cy="849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bg1"/>
                </a:solidFill>
                <a:latin typeface="Clarendon LT Std" panose="02040704040505020204" pitchFamily="18" charset="0"/>
              </a:rPr>
              <a:t>What do we know?</a:t>
            </a:r>
          </a:p>
        </p:txBody>
      </p:sp>
    </p:spTree>
    <p:extLst>
      <p:ext uri="{BB962C8B-B14F-4D97-AF65-F5344CB8AC3E}">
        <p14:creationId xmlns:p14="http://schemas.microsoft.com/office/powerpoint/2010/main" val="203129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58D489B-BC3B-234D-ADD6-B942DDEFD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2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B07FDC0-E26B-7543-BE9F-BB512C764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4F9874-0AE7-0247-9C1E-23AC6EFB9521}"/>
              </a:ext>
            </a:extLst>
          </p:cNvPr>
          <p:cNvSpPr txBox="1">
            <a:spLocks/>
          </p:cNvSpPr>
          <p:nvPr/>
        </p:nvSpPr>
        <p:spPr>
          <a:xfrm>
            <a:off x="1061357" y="2982685"/>
            <a:ext cx="7021286" cy="15675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bg1"/>
                </a:solidFill>
                <a:latin typeface="Clarendon LT Std" panose="02040704040505020204" pitchFamily="18" charset="0"/>
              </a:rPr>
              <a:t>Quick and a little bit muddy</a:t>
            </a:r>
          </a:p>
        </p:txBody>
      </p:sp>
    </p:spTree>
    <p:extLst>
      <p:ext uri="{BB962C8B-B14F-4D97-AF65-F5344CB8AC3E}">
        <p14:creationId xmlns:p14="http://schemas.microsoft.com/office/powerpoint/2010/main" val="3200971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D0BB8-1480-B745-A60D-4919B3A7F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F5405A-E320-664C-A25B-2ECCBF3201F0}"/>
              </a:ext>
            </a:extLst>
          </p:cNvPr>
          <p:cNvSpPr txBox="1">
            <a:spLocks/>
          </p:cNvSpPr>
          <p:nvPr/>
        </p:nvSpPr>
        <p:spPr>
          <a:xfrm>
            <a:off x="685800" y="5366653"/>
            <a:ext cx="7772400" cy="849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latin typeface="Clarendon LT Std" panose="02040704040505020204" pitchFamily="18" charset="0"/>
              </a:rPr>
              <a:t>Discover</a:t>
            </a:r>
          </a:p>
        </p:txBody>
      </p:sp>
    </p:spTree>
    <p:extLst>
      <p:ext uri="{BB962C8B-B14F-4D97-AF65-F5344CB8AC3E}">
        <p14:creationId xmlns:p14="http://schemas.microsoft.com/office/powerpoint/2010/main" val="459621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286</Words>
  <Application>Microsoft Office PowerPoint</Application>
  <PresentationFormat>On-screen Show (4:3)</PresentationFormat>
  <Paragraphs>57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Clarendon LT Std</vt:lpstr>
      <vt:lpstr>Clarendon LT Std Light</vt:lpstr>
      <vt:lpstr>Office Theme</vt:lpstr>
      <vt:lpstr>Spaces for Wellbeing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Spaces for Wellbeing</dc:title>
  <dc:creator>Heather Tomlinson</dc:creator>
  <cp:lastModifiedBy>Maureen McAteer</cp:lastModifiedBy>
  <cp:revision>2</cp:revision>
  <dcterms:created xsi:type="dcterms:W3CDTF">2021-11-15T08:09:33Z</dcterms:created>
  <dcterms:modified xsi:type="dcterms:W3CDTF">2021-11-15T16:17:40Z</dcterms:modified>
</cp:coreProperties>
</file>